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321" r:id="rId4"/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1" r:id="rId13"/>
    <p:sldId id="272" r:id="rId14"/>
    <p:sldId id="268" r:id="rId15"/>
    <p:sldId id="265" r:id="rId16"/>
    <p:sldId id="273" r:id="rId17"/>
    <p:sldId id="274" r:id="rId18"/>
    <p:sldId id="278" r:id="rId19"/>
    <p:sldId id="275" r:id="rId20"/>
    <p:sldId id="277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22" r:id="rId35"/>
    <p:sldId id="291" r:id="rId36"/>
    <p:sldId id="298" r:id="rId37"/>
    <p:sldId id="319" r:id="rId38"/>
    <p:sldId id="320" r:id="rId39"/>
    <p:sldId id="292" r:id="rId40"/>
    <p:sldId id="317" r:id="rId41"/>
    <p:sldId id="318" r:id="rId42"/>
    <p:sldId id="299" r:id="rId43"/>
    <p:sldId id="293" r:id="rId44"/>
    <p:sldId id="294" r:id="rId45"/>
    <p:sldId id="297" r:id="rId46"/>
    <p:sldId id="295" r:id="rId47"/>
    <p:sldId id="296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9" r:id="rId57"/>
    <p:sldId id="310" r:id="rId58"/>
    <p:sldId id="311" r:id="rId59"/>
    <p:sldId id="312" r:id="rId60"/>
    <p:sldId id="314" r:id="rId61"/>
    <p:sldId id="316" r:id="rId62"/>
    <p:sldId id="308" r:id="rId63"/>
    <p:sldId id="313" r:id="rId64"/>
    <p:sldId id="315" r:id="rId65"/>
    <p:sldId id="270" r:id="rId66"/>
    <p:sldId id="266" r:id="rId67"/>
    <p:sldId id="267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5"/>
    <p:restoredTop sz="96512"/>
  </p:normalViewPr>
  <p:slideViewPr>
    <p:cSldViewPr snapToGrid="0" snapToObjects="1">
      <p:cViewPr>
        <p:scale>
          <a:sx n="123" d="100"/>
          <a:sy n="123" d="100"/>
        </p:scale>
        <p:origin x="52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ru-RU" sz="6600" dirty="0" err="1">
                <a:solidFill>
                  <a:srgbClr val="C00000"/>
                </a:solidFill>
              </a:rPr>
              <a:t>P</a:t>
            </a:r>
            <a:r>
              <a:rPr lang="en-US" sz="6600" dirty="0">
                <a:solidFill>
                  <a:srgbClr val="C00000"/>
                </a:solidFill>
              </a:rPr>
              <a:t>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Интервью с пользователем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en-US" dirty="0" err="1"/>
              <a:t>д</a:t>
            </a:r>
            <a:r>
              <a:rPr lang="ru-RU" dirty="0"/>
              <a:t>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(делал русскоязычный создатель </a:t>
            </a:r>
            <a:r>
              <a:rPr lang="ru-RU" dirty="0" err="1"/>
              <a:t>V</a:t>
            </a:r>
            <a:r>
              <a:rPr lang="en-US" dirty="0"/>
              <a:t>iber</a:t>
            </a:r>
            <a:r>
              <a:rPr lang="ru-RU" dirty="0"/>
              <a:t>)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pPr lvl="1"/>
            <a:r>
              <a:rPr lang="ru-RU" dirty="0"/>
              <a:t>Многие думают, что они Стивы Джобсы или Илоны Маски )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48"/>
            <a:ext cx="10515600" cy="489481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</a:p>
          <a:p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ru-RU" dirty="0" err="1"/>
              <a:t>A</a:t>
            </a:r>
            <a:r>
              <a:rPr lang="en-US" dirty="0"/>
              <a:t>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/</a:t>
            </a:r>
            <a:r>
              <a:rPr lang="en-US" dirty="0"/>
              <a:t> </a:t>
            </a:r>
            <a:r>
              <a:rPr lang="ru-RU" dirty="0"/>
              <a:t>способы проведения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5787"/>
            <a:ext cx="10515600" cy="496211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en-US" dirty="0" err="1"/>
              <a:t>п</a:t>
            </a:r>
            <a:r>
              <a:rPr lang="ru-RU" dirty="0"/>
              <a:t>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 err="1"/>
              <a:t>Юзабилити</a:t>
            </a:r>
            <a:r>
              <a:rPr lang="ru-RU" dirty="0"/>
              <a:t>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/>
              <a:t>LeanStartup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/>
              <a:t>В</a:t>
            </a:r>
            <a:r>
              <a:rPr lang="ru-RU" b="1" dirty="0"/>
              <a:t>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перчатки) и он не может воспользоваться экраном!</a:t>
            </a:r>
          </a:p>
          <a:p>
            <a:pPr lvl="1"/>
            <a:r>
              <a:rPr lang="ru-RU" dirty="0"/>
              <a:t>Как именно они их решают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</a:t>
            </a:r>
            <a:endParaRPr lang="en-US" dirty="0"/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687"/>
            <a:ext cx="10515600" cy="465627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вас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Design Thinking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ru-RU" sz="3600" dirty="0"/>
              <a:t>Дизайн-мышление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1"/>
            <a:ext cx="10515600" cy="4815302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летаю бизнес-классом»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факты как он их решает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Продаёте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  <a:r>
              <a:rPr lang="ru-RU" dirty="0"/>
              <a:t>— в том числе поможет сгенерировать новых лидов. 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613"/>
            <a:ext cx="10515600" cy="4705350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Управление продуктом — это круто, актуально, интересно и полезно, даже если вы обычный разработчик.</a:t>
            </a:r>
            <a:br>
              <a:rPr lang="ru-RU" dirty="0"/>
            </a:br>
            <a:r>
              <a:rPr lang="ru-RU" dirty="0"/>
              <a:t>Чем лучше вы понимаете в продукте — тем выше ваша ценность как разработчика.</a:t>
            </a:r>
          </a:p>
          <a:p>
            <a:pPr marL="0" indent="0">
              <a:buNone/>
            </a:pPr>
            <a:r>
              <a:rPr lang="ru-RU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pPr marL="0" indent="0">
              <a:buNone/>
            </a:pPr>
            <a:r>
              <a:rPr lang="ru-RU" dirty="0"/>
              <a:t>Продуктолог — в одном шаге от </a:t>
            </a:r>
            <a:r>
              <a:rPr lang="en-US" dirty="0"/>
              <a:t>CEO.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Хорошие продукты — это в большей степени заслуга продактов, нежели разработчиков.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СГАУ:</a:t>
            </a:r>
            <a:br>
              <a:rPr lang="ru-RU" dirty="0"/>
            </a:br>
            <a:r>
              <a:rPr lang="ru-RU" dirty="0"/>
              <a:t>Илья Красинский</a:t>
            </a:r>
          </a:p>
          <a:p>
            <a:pPr marL="0" indent="0">
              <a:buNone/>
            </a:pPr>
            <a:r>
              <a:rPr lang="ru-RU" dirty="0"/>
              <a:t>Антон Катков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/>
              <a:t>Юзабилити-тесты</a:t>
            </a:r>
          </a:p>
          <a:p>
            <a:r>
              <a:rPr lang="ru-RU" b="1" dirty="0"/>
              <a:t>Фокус-группы</a:t>
            </a:r>
            <a:endParaRPr lang="en-US" b="1" dirty="0"/>
          </a:p>
          <a:p>
            <a:r>
              <a:rPr lang="ru-RU" b="1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43" b="78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отношенческое, поведенческое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исследовать поведение пользователей</a:t>
            </a:r>
            <a:r>
              <a:rPr lang="ru-RU" dirty="0"/>
              <a:t>, </a:t>
            </a:r>
            <a:r>
              <a:rPr lang="ru-RU" b="1" dirty="0"/>
              <a:t>выявить их «боли» и потребности</a:t>
            </a:r>
            <a:r>
              <a:rPr lang="ru-RU" dirty="0"/>
              <a:t>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Сильное желание подтвердить идею сказывается не только на том, каким образом мы формулируем вопросы, но и на том, каким образом мы слышим ответы. 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dirty="0">
                <a:hlinkClick r:id="rId2"/>
              </a:rPr>
              <a:t>«избирательным восприятием»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Отправляйте на интервью того члена команды, который настроен к идее нейтрально (скептически настроенных лучше не привлекать — получим обратный эффект).</a:t>
            </a:r>
          </a:p>
          <a:p>
            <a:r>
              <a:rPr lang="ru-RU" dirty="0"/>
              <a:t>Привлекайте к проведению интервью разных членов команды: пусть каждый проведет несколько встреч, а затем вы обменяетесь результатами.</a:t>
            </a:r>
          </a:p>
          <a:p>
            <a:r>
              <a:rPr lang="ru-RU" dirty="0"/>
              <a:t>Готовьте подробный гайд — список тем и вопросов, которые нужно обсудить на интервью</a:t>
            </a:r>
          </a:p>
          <a:p>
            <a:r>
              <a:rPr lang="ru-RU" dirty="0"/>
              <a:t>Проводите интервью в паре или привлекайте коллег к прослушиванию записей интервью.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значимы.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 err="1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</a:t>
            </a:r>
            <a:r>
              <a:rPr lang="ru-RU" dirty="0" err="1"/>
              <a:t>Яндекс.Навигаторе</a:t>
            </a:r>
            <a:endParaRPr lang="ru-RU" dirty="0"/>
          </a:p>
          <a:p>
            <a:pPr lvl="1"/>
            <a:r>
              <a:rPr lang="ru-RU" dirty="0"/>
              <a:t>Пример: заказать хостинг в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Юзабилити-тесты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эксперимента.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6572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288472"/>
            <a:ext cx="10855036" cy="5204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Во время тестирования детальных прототипов исследователи проверяют</a:t>
            </a:r>
            <a:r>
              <a:rPr lang="en-US" dirty="0"/>
              <a:t>:</a:t>
            </a:r>
          </a:p>
          <a:p>
            <a:r>
              <a:rPr lang="ru-RU" dirty="0"/>
              <a:t>насколько естественно для пользователей выполняются отдельные сценарии в продукте,</a:t>
            </a:r>
            <a:endParaRPr lang="en-US" dirty="0"/>
          </a:p>
          <a:p>
            <a:r>
              <a:rPr lang="ru-RU" dirty="0"/>
              <a:t>как пользователи читают и воспринимают интерфейсные тексты</a:t>
            </a:r>
            <a:endParaRPr lang="en-US" dirty="0"/>
          </a:p>
          <a:p>
            <a:r>
              <a:rPr lang="ru-RU" dirty="0"/>
              <a:t>можно даже оценить удобство конкретного интерфейсного элемента, узнать, находят ли его пользователи,</a:t>
            </a:r>
            <a:endParaRPr lang="en-US" dirty="0"/>
          </a:p>
          <a:p>
            <a:r>
              <a:rPr lang="ru-RU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более мелкий и интерактивный сценарий мы хотим протестировать, тем более детальный нужен прототип.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err="1"/>
              <a:t>U</a:t>
            </a:r>
            <a:r>
              <a:rPr lang="en-US" dirty="0"/>
              <a:t>X-</a:t>
            </a:r>
            <a:r>
              <a:rPr lang="ru-RU" dirty="0"/>
              <a:t>исследования: модерируемые </a:t>
            </a:r>
            <a:r>
              <a:rPr lang="en-US" dirty="0"/>
              <a:t>/ </a:t>
            </a:r>
            <a:r>
              <a:rPr lang="ru-RU" dirty="0"/>
              <a:t>немодерируемые (автоматизированные).</a:t>
            </a:r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Сервисы для создания прототипов: </a:t>
            </a:r>
            <a:r>
              <a:rPr lang="en" dirty="0"/>
              <a:t>Figma, </a:t>
            </a:r>
            <a:r>
              <a:rPr lang="en" dirty="0" err="1"/>
              <a:t>Invision</a:t>
            </a:r>
            <a:r>
              <a:rPr lang="en" dirty="0"/>
              <a:t>, Balsamiq, Marvell (</a:t>
            </a:r>
            <a:r>
              <a:rPr lang="ru-RU" dirty="0"/>
              <a:t>для мобильных устройств) или проектирование «в коде».</a:t>
            </a:r>
            <a:br>
              <a:rPr lang="ru-RU" dirty="0"/>
            </a:br>
            <a:r>
              <a:rPr lang="ru-RU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dirty="0" err="1"/>
              <a:t>UXcrowd</a:t>
            </a:r>
            <a:r>
              <a:rPr lang="en" dirty="0"/>
              <a:t>, Maze, Loop11, </a:t>
            </a:r>
            <a:r>
              <a:rPr lang="ru-RU" dirty="0" err="1"/>
              <a:t>Фабуза</a:t>
            </a:r>
            <a:r>
              <a:rPr lang="ru-RU" dirty="0"/>
              <a:t> и др.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45"/>
            <a:ext cx="10515600" cy="47430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Юзабилити-тестирования проводят не только на прототипах, но и с работающими сервисами. Ситуации, когда это полезно:</a:t>
            </a:r>
          </a:p>
          <a:p>
            <a:r>
              <a:rPr lang="ru-RU" dirty="0"/>
              <a:t>Если менеджер продуктов присоединился к команде уже работающего продукта. Тестирование </a:t>
            </a:r>
            <a:r>
              <a:rPr lang="ru-RU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dirty="0"/>
              <a:t>и возможных доработках. Особенно полезно, если менеджер продуктов выступит модератором (или как минимум наблюдателем) такого тестирования, чтобы своими глазами увидеть взаимодействие пользователей с продуктом. </a:t>
            </a:r>
          </a:p>
          <a:p>
            <a:r>
              <a:rPr lang="ru-RU" dirty="0"/>
              <a:t>Продукт развивается в конкурентной среде, у него много аналогов. В этом случае </a:t>
            </a:r>
            <a:r>
              <a:rPr lang="ru-RU" b="1" dirty="0"/>
              <a:t>важно тестировать </a:t>
            </a:r>
            <a:r>
              <a:rPr lang="ru-RU" dirty="0"/>
              <a:t>не только собственный продукт, но и </a:t>
            </a:r>
            <a:r>
              <a:rPr lang="ru-RU" b="1" dirty="0"/>
              <a:t>продукты конкурентов</a:t>
            </a:r>
            <a:r>
              <a:rPr lang="ru-RU" dirty="0"/>
              <a:t>. Так мы сможем увидеть их сильные и слабые стороны, выбрать для своего продукта самые удачные решения или отбросить заведомо неудобные.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3B710-A92C-7640-9ECA-A1F198B8A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70"/>
          <a:stretch/>
        </p:blipFill>
        <p:spPr>
          <a:xfrm>
            <a:off x="0" y="0"/>
            <a:ext cx="12191999" cy="68680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85894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63782"/>
            <a:ext cx="10868891" cy="54136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buNone/>
            </a:pPr>
            <a:r>
              <a:rPr lang="ru-RU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buNone/>
            </a:pPr>
            <a:r>
              <a:rPr lang="ru-RU"/>
              <a:t>Один сегмент из </a:t>
            </a:r>
            <a:r>
              <a:rPr lang="ru-RU" dirty="0"/>
              <a:t>ЦА.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dirty="0"/>
            </a:br>
            <a:r>
              <a:rPr lang="ru-RU" dirty="0"/>
              <a:t>Если у продукта очень широкая ЦА, проводят несколько фокус-групп.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</a:t>
            </a:r>
            <a:r>
              <a:rPr lang="ru-RU" dirty="0" err="1"/>
              <a:t>продакт</a:t>
            </a:r>
            <a:r>
              <a:rPr lang="ru-RU" dirty="0"/>
              <a:t>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удешевить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Недостаток: групповая динамика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ru-RU" sz="3600" dirty="0" err="1"/>
              <a:t>P</a:t>
            </a:r>
            <a:r>
              <a:rPr lang="en-US" sz="3600" dirty="0"/>
              <a:t>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365125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108342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фокус-группы перед интервью: </a:t>
            </a:r>
          </a:p>
          <a:p>
            <a:r>
              <a:rPr lang="ru-RU" b="1" dirty="0"/>
              <a:t>Скорость сбора данных.</a:t>
            </a:r>
            <a:r>
              <a:rPr lang="ru-RU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r>
              <a:rPr lang="ru-RU" b="1" dirty="0"/>
              <a:t>Возможность раскрыть больше информации по обсуждаемой проблеме за счет взаимодействия людей.</a:t>
            </a:r>
            <a:r>
              <a:rPr lang="ru-RU" dirty="0"/>
              <a:t> Обычно влияние участников фокус-группы друг на друга расценивается как негативный и даже опасный момент, но в этом влиянии есть и сильная сторона. В группе люди больше склонны делиться мнениями, чем в строгой обстановке тет-а-тет на интервью. 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9897" y="0"/>
            <a:ext cx="11610602" cy="75022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354735"/>
            <a:ext cx="10515600" cy="798656"/>
          </a:xfrm>
        </p:spPr>
        <p:txBody>
          <a:bodyPr/>
          <a:lstStyle/>
          <a:p>
            <a:r>
              <a:rPr lang="ru-RU" b="1" dirty="0"/>
              <a:t>Этнографические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1153391"/>
            <a:ext cx="10827326" cy="53498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100" b="1" dirty="0">
                <a:solidFill>
                  <a:schemeClr val="accent1"/>
                </a:solidFill>
              </a:rPr>
              <a:t>Тип:</a:t>
            </a:r>
            <a:r>
              <a:rPr lang="ru-RU" sz="31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buNone/>
            </a:pPr>
            <a:r>
              <a:rPr lang="ru-RU" sz="3100" b="1" dirty="0"/>
              <a:t>Этнографическое исследование</a:t>
            </a:r>
            <a:r>
              <a:rPr lang="ru-RU" sz="3100" dirty="0"/>
              <a:t>, </a:t>
            </a:r>
            <a:r>
              <a:rPr lang="ru-RU" sz="3100" b="1" dirty="0"/>
              <a:t>полевое исследование</a:t>
            </a:r>
            <a:r>
              <a:rPr lang="ru-RU" sz="3100" dirty="0"/>
              <a:t> или наблюдение.</a:t>
            </a:r>
          </a:p>
          <a:p>
            <a:pPr marL="0" indent="0">
              <a:buNone/>
            </a:pPr>
            <a:r>
              <a:rPr lang="ru-RU" sz="3100" dirty="0"/>
              <a:t>Наблюдение за поведением людей в «естественной среде обитания».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3100" dirty="0"/>
              <a:t>Наблюдаем:</a:t>
            </a:r>
          </a:p>
          <a:p>
            <a:r>
              <a:rPr lang="ru-RU" sz="3100" dirty="0"/>
              <a:t>контекст, в котором находится потенциальный пользователь: кто и что его окружает,</a:t>
            </a:r>
          </a:p>
          <a:p>
            <a:r>
              <a:rPr lang="ru-RU" sz="31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</a:p>
          <a:p>
            <a:pPr marL="0" indent="0">
              <a:buNone/>
            </a:pPr>
            <a:r>
              <a:rPr lang="ru-RU" sz="3100" dirty="0"/>
              <a:t>Преимущество в сравнении с интервью: человек может действовать «на автомате», а элементы обстановки могут быть настолько привычными, что он просто не сможет их отрефлексировать и рассказать интервьюеру, даже если очень постарается.</a:t>
            </a:r>
            <a:endParaRPr lang="ru-RU" sz="3100" b="1" i="1" dirty="0"/>
          </a:p>
          <a:p>
            <a:pPr marL="0" indent="0">
              <a:buNone/>
            </a:pPr>
            <a:endParaRPr lang="ru-RU" sz="3100" dirty="0"/>
          </a:p>
          <a:p>
            <a:pPr marL="0" indent="0">
              <a:buNone/>
            </a:pPr>
            <a:r>
              <a:rPr lang="ru-RU" sz="3100" dirty="0"/>
              <a:t>Наблюдение может быть </a:t>
            </a:r>
            <a:r>
              <a:rPr lang="ru-RU" sz="3100" b="1" dirty="0"/>
              <a:t>скрытым</a:t>
            </a:r>
            <a:r>
              <a:rPr lang="ru-RU" sz="3100" dirty="0"/>
              <a:t> (участники не знают о наблюдателе, он остается в стороне и не включается в ситуацию взаимодействия), и </a:t>
            </a:r>
            <a:r>
              <a:rPr lang="ru-RU" sz="3100" b="1" dirty="0"/>
              <a:t>открытым</a:t>
            </a:r>
            <a:r>
              <a:rPr lang="ru-RU" sz="3100" dirty="0"/>
              <a:t> (участники знают, что за ними наблюдают, но могут не знать истинных целей и гипотез исследования).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Смешанные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Опросы</a:t>
            </a:r>
          </a:p>
          <a:p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b="1" dirty="0"/>
          </a:p>
          <a:p>
            <a:r>
              <a:rPr lang="ru-RU" b="1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</a:p>
          <a:p>
            <a:pPr lvl="1"/>
            <a:r>
              <a:rPr lang="ru-RU" dirty="0"/>
              <a:t>после тестирования удобства использования сервиса. 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рейтинги,</a:t>
            </a:r>
          </a:p>
          <a:p>
            <a:pPr lvl="1"/>
            <a:r>
              <a:rPr lang="ru-RU" dirty="0"/>
              <a:t>процентное соотношение выбора одного из вариантов ответов на вопрос с несколькими вариантами ответа</a:t>
            </a:r>
          </a:p>
          <a:p>
            <a:pPr lvl="1"/>
            <a:r>
              <a:rPr lang="ru-RU" dirty="0"/>
              <a:t>ответы на открытые вопросы.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</a:t>
            </a:r>
            <a:r>
              <a:rPr lang="ru-RU" b="1" dirty="0"/>
              <a:t>тестируют спрос</a:t>
            </a:r>
            <a:r>
              <a:rPr lang="ru-RU" dirty="0"/>
              <a:t>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 и помогает не тратить ресурсы понапрасну.</a:t>
            </a:r>
          </a:p>
          <a:p>
            <a:r>
              <a:rPr lang="ru-RU" dirty="0"/>
              <a:t>Позволяет минимальными усилиями собрать информацию, чтобы доработать продукт в соответствии с запросами целевой аудитории 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r>
              <a:rPr lang="ru-RU" dirty="0"/>
              <a:t>Анализируют накопленную информацию о пользовательской активности ― действиях, которые пользователь совершает в ходе работы с сервисом: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заказа.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Смешанные исследования: </a:t>
            </a:r>
            <a:r>
              <a:rPr lang="ru-RU" b="1" dirty="0" err="1"/>
              <a:t>E</a:t>
            </a:r>
            <a:r>
              <a:rPr lang="en-US" b="1" dirty="0"/>
              <a:t>ye-tracking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en-US" dirty="0" err="1"/>
              <a:t>Т</a:t>
            </a:r>
            <a:r>
              <a:rPr lang="ru-RU" dirty="0"/>
              <a:t>ребуется специальное оборудование, которое отслеживает движение взгляда пользователей по интерфейсу.</a:t>
            </a:r>
          </a:p>
          <a:p>
            <a:r>
              <a:rPr lang="ru-RU" dirty="0"/>
              <a:t>Можно заметить закономерности и выяснить, какие элементы на странице привлекают внимание пользователей. </a:t>
            </a:r>
          </a:p>
          <a:p>
            <a:r>
              <a:rPr lang="ru-RU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r>
              <a:rPr lang="ru-RU" dirty="0"/>
              <a:t>Недостаток</a:t>
            </a:r>
            <a:r>
              <a:rPr lang="en-US" dirty="0"/>
              <a:t>:</a:t>
            </a:r>
            <a:r>
              <a:rPr lang="ru-RU" dirty="0"/>
              <a:t> дорогое оборудование, сложное в использовании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C1ED9-50AB-E94A-9D7C-5CA23E4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33537"/>
            <a:ext cx="5782732" cy="32527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0F54C-685B-6A4E-BEC7-5EE2603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3533775" cy="1325563"/>
          </a:xfrm>
        </p:spPr>
        <p:txBody>
          <a:bodyPr/>
          <a:lstStyle/>
          <a:p>
            <a:r>
              <a:rPr lang="en-US" dirty="0"/>
              <a:t>Eye Tracking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7B33D-71A7-E24D-9078-3C27E99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87" y="1319264"/>
            <a:ext cx="7503213" cy="55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Количественные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A/B-</a:t>
            </a:r>
            <a:r>
              <a:rPr lang="ru-RU" b="1" dirty="0"/>
              <a:t>тестирование</a:t>
            </a:r>
          </a:p>
          <a:p>
            <a:r>
              <a:rPr lang="ru-RU" b="1" dirty="0"/>
              <a:t>Кластеризация качественных обращений</a:t>
            </a:r>
          </a:p>
          <a:p>
            <a:r>
              <a:rPr lang="ru-RU" b="1" dirty="0"/>
              <a:t>Веб-аналитика</a:t>
            </a:r>
          </a:p>
          <a:p>
            <a:r>
              <a:rPr lang="ru-RU" b="1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en" b="1" dirty="0"/>
              <a:t>A/B-</a:t>
            </a:r>
            <a:r>
              <a:rPr lang="ru-RU" b="1" dirty="0"/>
              <a:t>тестирование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Можно проверить гипотезу о том, поменяется ли выбранная продуктовая метрика, если изменить что-то в продукте</a:t>
            </a:r>
          </a:p>
          <a:p>
            <a:pPr lvl="1"/>
            <a:r>
              <a:rPr lang="ru-RU" dirty="0"/>
              <a:t>например, увеличится ли количество пользователей, если изменить дизайн страницы регистрации.</a:t>
            </a:r>
          </a:p>
          <a:p>
            <a:r>
              <a:rPr lang="ru-RU" b="1" dirty="0"/>
              <a:t>Сравниваются результаты тестовой и контрольной групп</a:t>
            </a:r>
            <a:r>
              <a:rPr lang="ru-RU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r>
              <a:rPr lang="ru-RU" dirty="0"/>
              <a:t>Важно проверить, будет ли изменение статистически значимым —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dirty="0"/>
          </a:p>
          <a:p>
            <a:pPr lvl="1"/>
            <a:r>
              <a:rPr lang="ru-RU" dirty="0"/>
              <a:t>Считаем </a:t>
            </a:r>
            <a:r>
              <a:rPr lang="ru-RU" dirty="0" err="1"/>
              <a:t>p</a:t>
            </a:r>
            <a:r>
              <a:rPr lang="en-US" dirty="0"/>
              <a:t>-value — </a:t>
            </a:r>
            <a:r>
              <a:rPr lang="ru-RU" dirty="0"/>
              <a:t>для этого есть куча сервисов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09" y="375516"/>
            <a:ext cx="105156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ru-RU" b="1" dirty="0"/>
              <a:t>Кластеризация качественных обращений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" y="1836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Способ перевести словесные обращения и отзывы пользователей в качественные данные.</a:t>
            </a:r>
          </a:p>
          <a:p>
            <a:r>
              <a:rPr lang="ru-RU" dirty="0"/>
              <a:t>При помощи моделей машинного обучения и обработки естественного</a:t>
            </a:r>
          </a:p>
          <a:p>
            <a:pPr lvl="1"/>
            <a:r>
              <a:rPr lang="ru-RU" dirty="0"/>
              <a:t>Выделить запросы, которые постоянно повторяются в обратной связи.</a:t>
            </a:r>
          </a:p>
          <a:p>
            <a:pPr lvl="1"/>
            <a:r>
              <a:rPr lang="ru-RU" dirty="0"/>
              <a:t>Анализ тона отзывов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4300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 Веб-аналитика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5"/>
            <a:ext cx="107537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r>
              <a:rPr lang="ru-RU" dirty="0"/>
              <a:t>Позволяет выявить и приоритезировать проблемы продукта.</a:t>
            </a:r>
          </a:p>
          <a:p>
            <a:r>
              <a:rPr lang="ru-RU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</a:t>
            </a:r>
            <a:r>
              <a:rPr lang="ru-RU" dirty="0" err="1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717"/>
            <a:ext cx="10515600" cy="46492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CJM (Customer </a:t>
            </a:r>
            <a:r>
              <a:rPr lang="ru-RU" dirty="0" err="1"/>
              <a:t>J</a:t>
            </a:r>
            <a:r>
              <a:rPr lang="en-US" dirty="0"/>
              <a:t>ourney Map) — </a:t>
            </a:r>
            <a:r>
              <a:rPr lang="ru-RU" dirty="0"/>
              <a:t>это </a:t>
            </a:r>
            <a:r>
              <a:rPr lang="ru-RU" b="1" dirty="0"/>
              <a:t>визуализация всех точек контакта клиента с компанией</a:t>
            </a:r>
            <a:r>
              <a:rPr lang="ru-RU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r>
              <a:rPr lang="ru-RU" dirty="0"/>
              <a:t>отражает процесс, через который проходит клиент для достижения своей цели</a:t>
            </a:r>
          </a:p>
          <a:p>
            <a:r>
              <a:rPr lang="ru-RU" dirty="0"/>
              <a:t>какие существуют точки контакта с клиентом и почему они работают/не работают</a:t>
            </a:r>
          </a:p>
          <a:p>
            <a:r>
              <a:rPr lang="ru-RU" dirty="0"/>
              <a:t>поможет решить большую часть проблем, с которыми сталкиваются пользователи вашего продукта</a:t>
            </a:r>
          </a:p>
          <a:p>
            <a:r>
              <a:rPr lang="ru-RU" dirty="0"/>
              <a:t>помогает увидеть слабые места, найти пути их решения, внедрить полученные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 err="1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b="1" dirty="0"/>
              <a:t>Customer Journey Map </a:t>
            </a:r>
            <a:r>
              <a:rPr lang="en" dirty="0"/>
              <a:t>—</a:t>
            </a:r>
            <a:r>
              <a:rPr lang="en" b="1" dirty="0"/>
              <a:t> </a:t>
            </a:r>
            <a:r>
              <a:rPr lang="ru-RU" dirty="0"/>
              <a:t>это методология, которая помогает понять тот </a:t>
            </a:r>
            <a:r>
              <a:rPr lang="ru-RU" b="1" dirty="0"/>
              <a:t>путь, который проходит пользователь, взаимодействуя с вашим продуктом</a:t>
            </a:r>
            <a:r>
              <a:rPr lang="ru-RU" dirty="0"/>
              <a:t>: что ему нравится, что его раздражает и что может помочь ему. Благодаря </a:t>
            </a:r>
            <a:r>
              <a:rPr lang="en" dirty="0"/>
              <a:t>CJM </a:t>
            </a:r>
            <a:r>
              <a:rPr lang="ru-RU" b="1" dirty="0"/>
              <a:t>вы можете придумать новые идеи для развития продукта</a:t>
            </a:r>
            <a:r>
              <a:rPr lang="ru-RU" dirty="0"/>
              <a:t> и в разы </a:t>
            </a:r>
            <a:r>
              <a:rPr lang="ru-RU" b="1" dirty="0"/>
              <a:t>улучшить удовлетворенность пользователей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 случае запуска нового продукта — воспользовавшись этой методологией, вы сумеете </a:t>
            </a:r>
            <a:r>
              <a:rPr lang="ru-RU" b="1" dirty="0"/>
              <a:t>предусмотреть проблемные области</a:t>
            </a:r>
            <a:r>
              <a:rPr lang="ru-RU" dirty="0"/>
              <a:t> и заранее «</a:t>
            </a:r>
            <a:r>
              <a:rPr lang="ru-RU" b="1" dirty="0"/>
              <a:t>подстелить соломку</a:t>
            </a:r>
            <a:r>
              <a:rPr lang="ru-RU" dirty="0"/>
              <a:t>», чтобы не ошибиться.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примеры попроще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интернете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FA9E-373C-2247-969A-E848615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0120-9DB6-8B49-9EB2-1560CBBC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374887"/>
          </a:xfrm>
        </p:spPr>
        <p:txBody>
          <a:bodyPr>
            <a:normAutofit/>
          </a:bodyPr>
          <a:lstStyle/>
          <a:p>
            <a:r>
              <a:rPr lang="ru-RU" dirty="0"/>
              <a:t>Для улучшения существующего продукта</a:t>
            </a:r>
          </a:p>
          <a:p>
            <a:pPr lvl="1"/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/>
            <a:r>
              <a:rPr lang="ru-RU" dirty="0"/>
              <a:t>Пример с хостингом </a:t>
            </a:r>
            <a:r>
              <a:rPr lang="ru-RU" dirty="0" err="1"/>
              <a:t>R</a:t>
            </a:r>
            <a:r>
              <a:rPr lang="en-US" dirty="0"/>
              <a:t>EG.RU</a:t>
            </a:r>
            <a:endParaRPr lang="ru-RU" dirty="0"/>
          </a:p>
          <a:p>
            <a:r>
              <a:rPr lang="ru-RU" dirty="0"/>
              <a:t>Хотим выйти на рынок с новым продуктом</a:t>
            </a:r>
          </a:p>
          <a:p>
            <a:pPr lvl="1"/>
            <a:r>
              <a:rPr lang="ru-RU" dirty="0"/>
              <a:t>Исследуем конкурентов</a:t>
            </a:r>
          </a:p>
          <a:p>
            <a:pPr lvl="1"/>
            <a:r>
              <a:rPr lang="ru-RU" dirty="0"/>
              <a:t>Исследуем как люди решают проблему сейчас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Универсальность, можем применять:</a:t>
            </a:r>
          </a:p>
          <a:p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1054266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EEE55-CF21-4047-9A0D-FD103ED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375517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83DB1-94BF-504A-B05D-22852B9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309255"/>
            <a:ext cx="10792691" cy="48677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Работа с </a:t>
            </a:r>
            <a:r>
              <a:rPr lang="en" dirty="0"/>
              <a:t>CJM </a:t>
            </a:r>
            <a:r>
              <a:rPr lang="ru-RU" dirty="0"/>
              <a:t>позволяет:</a:t>
            </a:r>
          </a:p>
          <a:p>
            <a:r>
              <a:rPr lang="ru-RU" b="1" dirty="0"/>
              <a:t>Повысить лояльность клиентов</a:t>
            </a:r>
            <a:r>
              <a:rPr lang="ru-RU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r>
              <a:rPr lang="ru-RU" b="1" dirty="0"/>
              <a:t>Сократить цикл продаж и увеличить конверсию</a:t>
            </a:r>
            <a:r>
              <a:rPr lang="ru-RU" dirty="0"/>
              <a:t>. </a:t>
            </a:r>
            <a:r>
              <a:rPr lang="en" dirty="0"/>
              <a:t>CJM </a:t>
            </a:r>
            <a:r>
              <a:rPr lang="ru-RU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r>
              <a:rPr lang="ru-RU" b="1" dirty="0"/>
              <a:t>Повысить клиентоориентированность компании.</a:t>
            </a:r>
            <a:r>
              <a:rPr lang="ru-RU" dirty="0"/>
              <a:t> С картой каждый сотрудник понимает, как компания взаимодействует с клиентами и как его действия влияют на клиентский опыт. Работа с </a:t>
            </a:r>
            <a:r>
              <a:rPr lang="en" dirty="0"/>
              <a:t>CJM </a:t>
            </a:r>
            <a:r>
              <a:rPr lang="ru-RU" dirty="0"/>
              <a:t>помогает сместить акцент с проблем организации на проблемы клиента.</a:t>
            </a:r>
          </a:p>
          <a:p>
            <a:r>
              <a:rPr lang="ru-RU" b="1" dirty="0"/>
              <a:t>Снизить риск неудачи нового продукта.</a:t>
            </a:r>
            <a:r>
              <a:rPr lang="ru-RU" dirty="0"/>
              <a:t> </a:t>
            </a:r>
            <a:r>
              <a:rPr lang="en" dirty="0"/>
              <a:t>CJM </a:t>
            </a:r>
            <a:r>
              <a:rPr lang="ru-RU" dirty="0"/>
              <a:t>выступает как инструмент исследования потребностей будущих клиентов. Позволяет заранее увидеть и устранить возможные проблемы.</a:t>
            </a:r>
          </a:p>
          <a:p>
            <a:r>
              <a:rPr lang="ru-RU" b="1" dirty="0"/>
              <a:t>Найти точки роста для существующих продуктов и услуг.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7660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41E5B-7F20-E047-A87E-73645D0B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b="1" dirty="0"/>
              <a:t>Ценность </a:t>
            </a:r>
            <a:r>
              <a:rPr lang="en" b="1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D8EDB-FA84-414C-9AA1-4EA4369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ОПТИМИЗАЦИЯ ПРОДАЖ</a:t>
            </a:r>
          </a:p>
          <a:p>
            <a:pPr lvl="1"/>
            <a:r>
              <a:rPr lang="ru-RU" b="1" dirty="0"/>
              <a:t>Улучшение опыта в каждой из точек контакта </a:t>
            </a:r>
            <a:r>
              <a:rPr lang="en-US" dirty="0"/>
              <a:t>— </a:t>
            </a:r>
            <a:r>
              <a:rPr lang="ru-RU" dirty="0"/>
              <a:t>позволяет повысить конверсию и сократить цикл продаж</a:t>
            </a:r>
          </a:p>
          <a:p>
            <a:r>
              <a:rPr lang="ru-RU" dirty="0"/>
              <a:t>УДЕРЖАНИЕ КЛИЕНТОВ</a:t>
            </a:r>
          </a:p>
          <a:p>
            <a:pPr lvl="1"/>
            <a:r>
              <a:rPr lang="ru-RU" b="1" dirty="0"/>
              <a:t>Детальное понимание</a:t>
            </a:r>
            <a:r>
              <a:rPr lang="ru-RU" dirty="0"/>
              <a:t> и улучшение опыта клиента от работы с продуктом и обслуживания влияет на лояльность и % повторных покупок</a:t>
            </a:r>
          </a:p>
          <a:p>
            <a:r>
              <a:rPr lang="ru-RU" dirty="0"/>
              <a:t>ПОНИМАНИЕ ОТ А ДО Я</a:t>
            </a:r>
          </a:p>
          <a:p>
            <a:pPr lvl="1"/>
            <a:r>
              <a:rPr lang="ru-RU" dirty="0"/>
              <a:t>Позволяет достичь </a:t>
            </a:r>
            <a:r>
              <a:rPr lang="ru-RU" b="1" dirty="0"/>
              <a:t>понимания</a:t>
            </a:r>
            <a:r>
              <a:rPr lang="ru-RU" dirty="0"/>
              <a:t> сотрудниками всех функций и уровней того, </a:t>
            </a:r>
            <a:r>
              <a:rPr lang="ru-RU" b="1" dirty="0"/>
              <a:t>как устроено взаимодействие с клиентами</a:t>
            </a:r>
            <a:r>
              <a:rPr lang="ru-RU" dirty="0"/>
              <a:t> и как их действия влияют на клиентский опыт</a:t>
            </a:r>
          </a:p>
          <a:p>
            <a:r>
              <a:rPr lang="ru-RU" dirty="0"/>
              <a:t>СОГЛАСОВАННОСТЬ</a:t>
            </a:r>
          </a:p>
          <a:p>
            <a:pPr lvl="1"/>
            <a:r>
              <a:rPr lang="ru-RU" dirty="0"/>
              <a:t>Позволяет определить, </a:t>
            </a:r>
            <a:r>
              <a:rPr lang="ru-RU" b="1" dirty="0"/>
              <a:t>насколько согласованно</a:t>
            </a:r>
            <a:r>
              <a:rPr lang="ru-RU" dirty="0"/>
              <a:t> ведется </a:t>
            </a:r>
            <a:r>
              <a:rPr lang="ru-RU" b="1" dirty="0"/>
              <a:t>взаимодействие</a:t>
            </a:r>
            <a:r>
              <a:rPr lang="ru-RU" dirty="0"/>
              <a:t> в течение всего </a:t>
            </a:r>
            <a:r>
              <a:rPr lang="en" dirty="0"/>
              <a:t>customer journey (</a:t>
            </a:r>
            <a:r>
              <a:rPr lang="ru-RU" dirty="0"/>
              <a:t>между подразделениями и каналами коммуникации)</a:t>
            </a:r>
          </a:p>
          <a:p>
            <a:pPr fontAlgn="ctr"/>
            <a:r>
              <a:rPr lang="ru-RU" dirty="0"/>
              <a:t>СТАНДАРТИЗАЦИЯ</a:t>
            </a:r>
          </a:p>
          <a:p>
            <a:pPr lvl="1"/>
            <a:r>
              <a:rPr lang="ru-RU" dirty="0"/>
              <a:t>Помогает создать </a:t>
            </a:r>
            <a:r>
              <a:rPr lang="ru-RU" b="1" dirty="0"/>
              <a:t>стандарт работы с клиентами</a:t>
            </a:r>
            <a:r>
              <a:rPr lang="ru-RU" dirty="0"/>
              <a:t>, что особенно ценно, если у компании есть несколько продуктов / отдельных бизнес-подразделений</a:t>
            </a:r>
            <a:endParaRPr lang="en-US" dirty="0"/>
          </a:p>
          <a:p>
            <a:r>
              <a:rPr lang="ru-RU" dirty="0"/>
              <a:t>ЦИФРОВАЯ ТРАНСФОРМАЦИЯ</a:t>
            </a:r>
            <a:endParaRPr lang="en-US" dirty="0"/>
          </a:p>
          <a:p>
            <a:pPr lvl="1"/>
            <a:r>
              <a:rPr lang="ru-RU" dirty="0"/>
              <a:t>помогает </a:t>
            </a:r>
            <a:r>
              <a:rPr lang="ru-RU" b="1" dirty="0"/>
              <a:t>оценить уровень проникновения технологий на каждом шаге</a:t>
            </a:r>
            <a:r>
              <a:rPr lang="ru-RU" dirty="0"/>
              <a:t> в рамках </a:t>
            </a:r>
            <a:r>
              <a:rPr lang="en" dirty="0"/>
              <a:t>customer journey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411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289311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1072762"/>
            <a:ext cx="7206468" cy="549592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Стадия («поиск билетов», «покупка билета», «ожидание рейса», …)</a:t>
            </a:r>
          </a:p>
          <a:p>
            <a:r>
              <a:rPr lang="ru-RU" dirty="0"/>
              <a:t>Действия клиента («прохожу регистрацию на рейс», «прохожу досмотр»)</a:t>
            </a:r>
          </a:p>
          <a:p>
            <a:r>
              <a:rPr lang="ru-RU" dirty="0"/>
              <a:t>Точки контакта (сайт, приложение, стойка регистрации, барная </a:t>
            </a:r>
            <a:r>
              <a:rPr lang="ru-RU" dirty="0" err="1"/>
              <a:t>сройка</a:t>
            </a:r>
            <a:r>
              <a:rPr lang="ru-RU" dirty="0"/>
              <a:t> и т.п.)</a:t>
            </a:r>
          </a:p>
          <a:p>
            <a:r>
              <a:rPr lang="ru-RU" dirty="0"/>
              <a:t>Цели и ожидания («легко найду стойку регистрации», «быстро дождусь автобуса из аэропорта»)</a:t>
            </a:r>
          </a:p>
          <a:p>
            <a:r>
              <a:rPr lang="ru-RU" dirty="0"/>
              <a:t>Эмоции (отлично, хорошо, нейтрально, плохо, ужасно)</a:t>
            </a:r>
          </a:p>
          <a:p>
            <a:r>
              <a:rPr lang="ru-RU" dirty="0"/>
              <a:t>Важность</a:t>
            </a:r>
          </a:p>
          <a:p>
            <a:r>
              <a:rPr lang="ru-RU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r>
              <a:rPr lang="ru-RU" dirty="0"/>
              <a:t>Рекомендации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44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60379"/>
            <a:ext cx="4336473" cy="3401003"/>
          </a:xfrm>
        </p:spPr>
        <p:txBody>
          <a:bodyPr>
            <a:normAutofit/>
          </a:bodyPr>
          <a:lstStyle/>
          <a:p>
            <a:r>
              <a:rPr lang="en-US" dirty="0"/>
              <a:t>Miro </a:t>
            </a:r>
            <a:r>
              <a:rPr lang="ru-RU" dirty="0"/>
              <a:t>и прочие визуальные инструменты</a:t>
            </a:r>
          </a:p>
          <a:p>
            <a:r>
              <a:rPr lang="ru-RU" dirty="0"/>
              <a:t>Таблицы (</a:t>
            </a:r>
            <a:r>
              <a:rPr lang="en-US" dirty="0"/>
              <a:t>google spreadsheets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Стикеры</a:t>
            </a:r>
          </a:p>
          <a:p>
            <a:r>
              <a:rPr lang="ru-RU" dirty="0"/>
              <a:t>Нарисовать на бумаге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4D56F-518C-7749-B966-06DE4990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625"/>
          </a:xfrm>
        </p:spPr>
        <p:txBody>
          <a:bodyPr/>
          <a:lstStyle/>
          <a:p>
            <a:r>
              <a:rPr lang="en-US" dirty="0" err="1"/>
              <a:t>Д</a:t>
            </a:r>
            <a:r>
              <a:rPr lang="ru-RU" dirty="0" err="1"/>
              <a:t>изайн</a:t>
            </a:r>
            <a:r>
              <a:rPr lang="ru-RU" dirty="0"/>
              <a:t>-мышление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14F97-EC7C-624A-B79E-47963DE0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Дизайн-мышление</a:t>
            </a:r>
            <a:r>
              <a:rPr lang="ru-RU" dirty="0"/>
              <a:t> (</a:t>
            </a:r>
            <a:r>
              <a:rPr lang="en" i="1" dirty="0"/>
              <a:t>design thinking</a:t>
            </a:r>
            <a:r>
              <a:rPr lang="en" dirty="0"/>
              <a:t>) — </a:t>
            </a:r>
            <a:r>
              <a:rPr lang="ru-RU" dirty="0"/>
              <a:t>методология решения инженерных, деловых и прочих задач, основывающаяся на творческом, а не аналитическом подходе.</a:t>
            </a:r>
            <a:br>
              <a:rPr lang="ru-RU" dirty="0"/>
            </a:br>
            <a:r>
              <a:rPr lang="ru-RU" dirty="0"/>
              <a:t>Главной особенностью дизайн-мышления, в отличие от аналитического мышления, является не критический анализ, а творческий процесс, в котором порой самые неожиданные идеи ведут к лучшему решению проблемы.</a:t>
            </a:r>
          </a:p>
          <a:p>
            <a:pPr marL="0" indent="0" algn="r">
              <a:buNone/>
            </a:pPr>
            <a:r>
              <a:rPr lang="ru-RU" dirty="0"/>
              <a:t>							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ikipedia</a:t>
            </a: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854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E343D-E6B6-9C4A-A93C-347A2A28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962"/>
          </a:xfrm>
        </p:spPr>
        <p:txBody>
          <a:bodyPr/>
          <a:lstStyle/>
          <a:p>
            <a:r>
              <a:rPr lang="ru-RU" b="1" dirty="0"/>
              <a:t>5 правил </a:t>
            </a:r>
            <a:r>
              <a:rPr lang="ru-RU" b="1" dirty="0" err="1"/>
              <a:t>дизайн-мышления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339404-8527-0F46-88B5-7459B7DF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515600" cy="500200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dirty="0" err="1"/>
              <a:t>F</a:t>
            </a:r>
            <a:r>
              <a:rPr lang="en-US" b="1" dirty="0" err="1"/>
              <a:t>ailFast</a:t>
            </a:r>
            <a:r>
              <a:rPr lang="en-US" b="1" dirty="0"/>
              <a:t>: </a:t>
            </a:r>
            <a:r>
              <a:rPr lang="ru-RU" b="1" dirty="0"/>
              <a:t>«Ошибайся раньше, ошибайся чаще», или «Правило полной корзины»</a:t>
            </a:r>
            <a:br>
              <a:rPr lang="ru-RU" b="1" dirty="0"/>
            </a:b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Чем больше ошибок совершила команда (и идей, выброшенных в корзину), тем вероятнее будет найдено работоспособное решение.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«Один прототип стоит тысячи слов»</a:t>
            </a:r>
            <a:br>
              <a:rPr lang="en-US" b="1" dirty="0"/>
            </a:b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Немедленно воплотить идею — достаточно нарисовать ее на бумаге или собрать из подручных средств. 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«Первым делом — спросите пользователя»</a:t>
            </a:r>
            <a:br>
              <a:rPr lang="ru-RU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Сделанный из подручных средств прототип надо сразу же нести «в поле» —</a:t>
            </a:r>
            <a:b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того, чтобы увидеть первую реакцию тех, для кого и создается это решение.</a:t>
            </a:r>
            <a:endParaRPr lang="ru-RU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</a:t>
            </a:r>
            <a:r>
              <a:rPr lang="ru-RU" b="1" dirty="0" err="1"/>
              <a:t>Делайте</a:t>
            </a:r>
            <a:r>
              <a:rPr lang="ru-RU" b="1" dirty="0"/>
              <a:t> вместе!»</a:t>
            </a:r>
            <a:br>
              <a:rPr lang="en-US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Новые идеи лучше вынашивать в междисциплинарной команде из разных отделов.</a:t>
            </a:r>
            <a:b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Инженеры, маркетологи, продавцы и </a:t>
            </a:r>
            <a:r>
              <a:rPr lang="ru-RU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дизайнеры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должны с самого начала работать вместе</a:t>
            </a:r>
            <a:endParaRPr lang="en-US" sz="1900" b="1" dirty="0"/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Меньше критикуем, больше проверяем</a:t>
            </a:r>
            <a:br>
              <a:rPr lang="en-US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человек высказывает новую идею,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вместо того, чтобы резко ее критиковать, </a:t>
            </a:r>
            <a:r>
              <a:rPr lang="ru-RU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попробуйте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поддержать развить ее, сказав простую фразу: «Да, и еще можно сделать вот так...». Вместо критики лучше проверить на практике.</a:t>
            </a:r>
            <a:br>
              <a:rPr lang="ru-RU" sz="2300" b="1" dirty="0"/>
            </a:br>
            <a:endParaRPr lang="ru-RU" sz="2300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endParaRPr lang="ru-RU" b="1" dirty="0"/>
          </a:p>
          <a:p>
            <a:pPr marL="514350" indent="-514350">
              <a:buFont typeface="+mj-lt"/>
              <a:buAutoNum type="arabicPeriod"/>
            </a:pPr>
            <a:endParaRPr lang="ru-RU" b="1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886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B07F4-8081-9044-95D3-3E81E304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" y="225192"/>
            <a:ext cx="3044687" cy="6175608"/>
          </a:xfrm>
        </p:spPr>
        <p:txBody>
          <a:bodyPr/>
          <a:lstStyle/>
          <a:p>
            <a:r>
              <a:rPr lang="ru-RU" dirty="0"/>
              <a:t>Процесс Дизайн-мышления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B70AD0-D991-A645-988D-EF63220B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04" y="225192"/>
            <a:ext cx="8700566" cy="58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0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прибыль?</a:t>
            </a:r>
          </a:p>
          <a:p>
            <a:r>
              <a:rPr lang="ru-RU" dirty="0"/>
              <a:t>Сколько будет стоить поддержка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 (поддержка разработчиками, поддержка саппортом, админами, место на серверах и т.п.)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teve blank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4"/>
            <a:ext cx="10515600" cy="102725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690688"/>
            <a:ext cx="10338955" cy="4486275"/>
          </a:xfrm>
        </p:spPr>
        <p:txBody>
          <a:bodyPr>
            <a:normAutofit/>
          </a:bodyPr>
          <a:lstStyle/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 err="1"/>
              <a:t>M</a:t>
            </a:r>
            <a:r>
              <a:rPr lang="en-US" dirty="0"/>
              <a:t>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58433</TotalTime>
  <Words>4779</Words>
  <Application>Microsoft Macintosh PowerPoint</Application>
  <PresentationFormat>Широкоэкранный</PresentationFormat>
  <Paragraphs>455</Paragraphs>
  <Slides>67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Тема Office</vt:lpstr>
      <vt:lpstr>Product management</vt:lpstr>
      <vt:lpstr>Презентация PowerPoint</vt:lpstr>
      <vt:lpstr>Управление продуктом — это круто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CusDev: Интервью с пользователем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/ способы проведения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Хорошие/плохие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Типы исследований</vt:lpstr>
      <vt:lpstr>Типы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Качественные исследования : Юзабилити-тесты</vt:lpstr>
      <vt:lpstr>Usability-исследования</vt:lpstr>
      <vt:lpstr>Usability-исследования</vt:lpstr>
      <vt:lpstr>Usability-исследования</vt:lpstr>
      <vt:lpstr>Качественные исследования: Фокус-группы</vt:lpstr>
      <vt:lpstr>Фокус-группа vs Интервью</vt:lpstr>
      <vt:lpstr>Этнографические исследования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Смешанные исследования: Eye-tracking</vt:lpstr>
      <vt:lpstr>Eye Tracking</vt:lpstr>
      <vt:lpstr>Количественные исследования</vt:lpstr>
      <vt:lpstr>Количественные исследования: A/B-тестирование</vt:lpstr>
      <vt:lpstr>A/B-тестирование</vt:lpstr>
      <vt:lpstr>Количественные исследования: Кластеризация качественных обращений</vt:lpstr>
      <vt:lpstr>Количественные исследования: Веб-аналитика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примеры попроще</vt:lpstr>
      <vt:lpstr>CJM: когда применяем?</vt:lpstr>
      <vt:lpstr>Ценность CJM</vt:lpstr>
      <vt:lpstr>Ценность Customer Journey Map</vt:lpstr>
      <vt:lpstr>CJM: содержимое</vt:lpstr>
      <vt:lpstr>CJM: в чём строить</vt:lpstr>
      <vt:lpstr>Дизайн-мышление</vt:lpstr>
      <vt:lpstr>5 правил дизайн-мышления</vt:lpstr>
      <vt:lpstr>Процесс Дизайн-мышления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6</cp:revision>
  <dcterms:created xsi:type="dcterms:W3CDTF">2022-01-31T16:00:16Z</dcterms:created>
  <dcterms:modified xsi:type="dcterms:W3CDTF">2022-03-14T07:50:26Z</dcterms:modified>
</cp:coreProperties>
</file>